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Spectral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kiGOjPewk6K5zqrrSDhfmZigt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738876-8833-4E4A-B8C8-1670C0EC0775}">
  <a:tblStyle styleId="{6D738876-8833-4E4A-B8C8-1670C0EC07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Spectral-bold.fntdata"/><Relationship Id="rId14" Type="http://schemas.openxmlformats.org/officeDocument/2006/relationships/slide" Target="slides/slide9.xml"/><Relationship Id="rId36" Type="http://schemas.openxmlformats.org/officeDocument/2006/relationships/font" Target="fonts/Spectral-regular.fntdata"/><Relationship Id="rId17" Type="http://schemas.openxmlformats.org/officeDocument/2006/relationships/slide" Target="slides/slide12.xml"/><Relationship Id="rId39" Type="http://schemas.openxmlformats.org/officeDocument/2006/relationships/font" Target="fonts/Spectral-boldItalic.fntdata"/><Relationship Id="rId16" Type="http://schemas.openxmlformats.org/officeDocument/2006/relationships/slide" Target="slides/slide11.xml"/><Relationship Id="rId38" Type="http://schemas.openxmlformats.org/officeDocument/2006/relationships/font" Target="fonts/Spectral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fb19b2aa9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ffb19b2aa9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219" name="Google Shape;219;g2ffb19b2aa9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TBD – still figuring out what opportunities present themselves</a:t>
            </a:r>
            <a:endParaRPr/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9cd98290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79cd98290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 / Ethan</a:t>
            </a:r>
            <a:endParaRPr/>
          </a:p>
        </p:txBody>
      </p:sp>
      <p:sp>
        <p:nvSpPr>
          <p:cNvPr id="237" name="Google Shape;237;g379cd98290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9cd982907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79cd982907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Projects TBD – still figuring out what opportunities present themselves</a:t>
            </a:r>
            <a:endParaRPr/>
          </a:p>
        </p:txBody>
      </p:sp>
      <p:sp>
        <p:nvSpPr>
          <p:cNvPr id="246" name="Google Shape;246;g379cd982907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9cd982907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79cd982907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 / Ethan</a:t>
            </a:r>
            <a:endParaRPr/>
          </a:p>
        </p:txBody>
      </p:sp>
      <p:sp>
        <p:nvSpPr>
          <p:cNvPr id="263" name="Google Shape;263;g379cd982907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bef7df60a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7bef7df60a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 / Ethan</a:t>
            </a:r>
            <a:endParaRPr/>
          </a:p>
        </p:txBody>
      </p:sp>
      <p:sp>
        <p:nvSpPr>
          <p:cNvPr id="270" name="Google Shape;270;g37bef7df60a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fb19b2aa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ffb19b2aa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77" name="Google Shape;277;g2ffb19b2aa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fe1d088b1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ffe1d088b1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283" name="Google Shape;283;g2ffe1d088b1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fe1d088b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ffe1d088b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</a:t>
            </a:r>
            <a:endParaRPr/>
          </a:p>
        </p:txBody>
      </p:sp>
      <p:sp>
        <p:nvSpPr>
          <p:cNvPr id="297" name="Google Shape;297;g2ffe1d088b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004c2da5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0004c2da5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05" name="Google Shape;305;g30004c2da5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9cd98290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79cd98290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13" name="Google Shape;313;g379cd982907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c272a5ef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7c272a5ef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19" name="Google Shape;319;g37c272a5eff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c272a5ef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7c272a5ef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28" name="Google Shape;328;g37c272a5ef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a77f34799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7a77f34799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38" name="Google Shape;338;g37a77f34799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9cd98290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79cd98290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</a:t>
            </a:r>
            <a:endParaRPr/>
          </a:p>
        </p:txBody>
      </p:sp>
      <p:sp>
        <p:nvSpPr>
          <p:cNvPr id="346" name="Google Shape;346;g379cd982907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9cd982907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79cd982907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56" name="Google Shape;356;g379cd982907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a77f347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7a77f347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66" name="Google Shape;366;g37a77f347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a77f3479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7a77f3479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Tom</a:t>
            </a:r>
            <a:endParaRPr/>
          </a:p>
        </p:txBody>
      </p:sp>
      <p:sp>
        <p:nvSpPr>
          <p:cNvPr id="375" name="Google Shape;375;g37a77f3479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bd53c8d4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bd53c8d4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7bd53c8d4d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980c813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28980c813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96" name="Google Shape;396;g28980c813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409" name="Google Shape;40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25" name="Google Shape;12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83c77c94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883c77c94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64" name="Google Shape;164;g3883c77c94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</p:txBody>
      </p:sp>
      <p:sp>
        <p:nvSpPr>
          <p:cNvPr id="186" name="Google Shape;18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92" name="Google Shape;19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04" name="Google Shape;20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3" name="Google Shape;8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9" name="Google Shape;89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2" name="Google Shape;92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26" name="Google Shape;26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" name="Google Shape;28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" name="Google Shape;33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34" name="Google Shape;34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" name="Google Shape;38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" name="Google Shape;45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46" name="Google Shape;46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" name="Google Shape;62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63" name="Google Shape;63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5qg_ChB4wnODmookrYnjWYWQ6nSaolgl/view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36.png"/><Relationship Id="rId6" Type="http://schemas.openxmlformats.org/officeDocument/2006/relationships/image" Target="../media/image33.jpg"/><Relationship Id="rId7" Type="http://schemas.openxmlformats.org/officeDocument/2006/relationships/image" Target="../media/image37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802975" y="342200"/>
            <a:ext cx="3000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b="0" i="1" sz="3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b="0" i="1" sz="2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fb19b2aa9_0_65"/>
          <p:cNvSpPr txBox="1"/>
          <p:nvPr>
            <p:ph type="ctrTitle"/>
          </p:nvPr>
        </p:nvSpPr>
        <p:spPr>
          <a:xfrm>
            <a:off x="6991350" y="11684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STRUCTURE AND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</a:t>
            </a:r>
            <a:endParaRPr/>
          </a:p>
        </p:txBody>
      </p:sp>
      <p:pic>
        <p:nvPicPr>
          <p:cNvPr id="222" name="Google Shape;222;g2ffb19b2aa9_0_65"/>
          <p:cNvPicPr preferRelativeResize="0"/>
          <p:nvPr/>
        </p:nvPicPr>
        <p:blipFill rotWithShape="1">
          <a:blip r:embed="rId3">
            <a:alphaModFix/>
          </a:blip>
          <a:srcRect b="0" l="27989" r="0" t="0"/>
          <a:stretch/>
        </p:blipFill>
        <p:spPr>
          <a:xfrm>
            <a:off x="1" y="0"/>
            <a:ext cx="658452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/>
          <p:nvPr/>
        </p:nvSpPr>
        <p:spPr>
          <a:xfrm>
            <a:off x="1008750" y="5506925"/>
            <a:ext cx="10174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is the club’s </a:t>
            </a:r>
            <a:r>
              <a:rPr b="0" i="1" lang="en-US" sz="2800" u="none" cap="none" strike="sng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first</a:t>
            </a:r>
            <a:r>
              <a:rPr b="0" i="1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second</a:t>
            </a:r>
            <a:r>
              <a:rPr b="0" i="1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year—things may change!</a:t>
            </a:r>
            <a:endParaRPr b="0" i="1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9" name="Google Shape;229;p11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Structure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p11"/>
          <p:cNvSpPr txBox="1"/>
          <p:nvPr>
            <p:ph idx="1" type="body"/>
          </p:nvPr>
        </p:nvSpPr>
        <p:spPr>
          <a:xfrm>
            <a:off x="838200" y="2705177"/>
            <a:ext cx="57339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GB Member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1" name="Google Shape;231;p11"/>
          <p:cNvSpPr txBox="1"/>
          <p:nvPr>
            <p:ph idx="2" type="body"/>
          </p:nvPr>
        </p:nvSpPr>
        <p:spPr>
          <a:xfrm>
            <a:off x="838200" y="3154175"/>
            <a:ext cx="46407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Education-focused to develop the skills/knowledge one needs to make an impact in groups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 reviews, industry guest speakers, case studies, interview prep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2" name="Google Shape;232;p11"/>
          <p:cNvSpPr txBox="1"/>
          <p:nvPr>
            <p:ph idx="3" type="body"/>
          </p:nvPr>
        </p:nvSpPr>
        <p:spPr>
          <a:xfrm>
            <a:off x="6080208" y="2705177"/>
            <a:ext cx="3943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Vertical Cohort Member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3" name="Google Shape;233;p11"/>
          <p:cNvSpPr txBox="1"/>
          <p:nvPr>
            <p:ph idx="2" type="body"/>
          </p:nvPr>
        </p:nvSpPr>
        <p:spPr>
          <a:xfrm>
            <a:off x="6080200" y="3154175"/>
            <a:ext cx="4640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 will explore an area of the markets and an area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Examples of markets include equities, derivatives, fixed income, and even sports/election betting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•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Projects will focus on development/research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9cd982907_0_0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First year recap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40" name="Google Shape;240;g379cd982907_0_0" title="491534569_17880846375277461_653776047731480960_n.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175" y="2276475"/>
            <a:ext cx="5032901" cy="37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79cd982907_0_0" title="465978473_1541496879864524_1474540661368126004_n.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25" y="4362401"/>
            <a:ext cx="2338200" cy="23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79cd982907_0_0" title="460798662_976549824229701_5035133124329105146_n.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6625" y="810622"/>
            <a:ext cx="2997250" cy="2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9cd982907_1_10"/>
          <p:cNvSpPr txBox="1"/>
          <p:nvPr>
            <p:ph type="title"/>
          </p:nvPr>
        </p:nvSpPr>
        <p:spPr>
          <a:xfrm>
            <a:off x="838200" y="337192"/>
            <a:ext cx="56553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Research Vertical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9" name="Google Shape;249;g379cd982907_1_10"/>
          <p:cNvSpPr/>
          <p:nvPr/>
        </p:nvSpPr>
        <p:spPr>
          <a:xfrm>
            <a:off x="276088" y="4178326"/>
            <a:ext cx="2553768" cy="917244"/>
          </a:xfrm>
          <a:prstGeom prst="flowChartMultidocumen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9cd982907_1_10"/>
          <p:cNvSpPr/>
          <p:nvPr/>
        </p:nvSpPr>
        <p:spPr>
          <a:xfrm>
            <a:off x="3045663" y="4436150"/>
            <a:ext cx="1151100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1" name="Google Shape;251;g379cd982907_1_10"/>
          <p:cNvGraphicFramePr/>
          <p:nvPr/>
        </p:nvGraphicFramePr>
        <p:xfrm>
          <a:off x="8949788" y="375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{6D738876-8833-4E4A-B8C8-1670C0EC0775}</a:tableStyleId>
              </a:tblPr>
              <a:tblGrid>
                <a:gridCol w="395675"/>
                <a:gridCol w="395675"/>
                <a:gridCol w="395675"/>
                <a:gridCol w="395675"/>
                <a:gridCol w="382850"/>
              </a:tblGrid>
              <a:tr h="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2" name="Google Shape;252;g379cd982907_1_10" title="Screenshot 2025-09-05 at 10.13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726" y="2989728"/>
            <a:ext cx="2945712" cy="3518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79cd982907_1_10"/>
          <p:cNvSpPr/>
          <p:nvPr/>
        </p:nvSpPr>
        <p:spPr>
          <a:xfrm>
            <a:off x="7442338" y="4436150"/>
            <a:ext cx="1151100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79cd982907_1_10"/>
          <p:cNvSpPr txBox="1"/>
          <p:nvPr/>
        </p:nvSpPr>
        <p:spPr>
          <a:xfrm>
            <a:off x="131875" y="3452975"/>
            <a:ext cx="353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Structured / Unstructured data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5" name="Google Shape;255;g379cd982907_1_10"/>
          <p:cNvSpPr txBox="1"/>
          <p:nvPr/>
        </p:nvSpPr>
        <p:spPr>
          <a:xfrm>
            <a:off x="4280725" y="1836575"/>
            <a:ext cx="2945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Data Mining for Sentiment Features + Dataset Creation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6" name="Google Shape;256;g379cd982907_1_10"/>
          <p:cNvSpPr txBox="1"/>
          <p:nvPr/>
        </p:nvSpPr>
        <p:spPr>
          <a:xfrm>
            <a:off x="131875" y="5292425"/>
            <a:ext cx="3537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ex: earnings calls, web scraped tiktok data, twitter feeds, news feeds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7" name="Google Shape;257;g379cd982907_1_10"/>
          <p:cNvSpPr txBox="1"/>
          <p:nvPr/>
        </p:nvSpPr>
        <p:spPr>
          <a:xfrm>
            <a:off x="8616675" y="3190488"/>
            <a:ext cx="276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Models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8" name="Google Shape;258;g379cd982907_1_10"/>
          <p:cNvSpPr txBox="1"/>
          <p:nvPr/>
        </p:nvSpPr>
        <p:spPr>
          <a:xfrm>
            <a:off x="8163925" y="1836575"/>
            <a:ext cx="3537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Applications into trading public companies, equities, and more…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9" name="Google Shape;259;g379cd982907_1_10"/>
          <p:cNvSpPr txBox="1"/>
          <p:nvPr/>
        </p:nvSpPr>
        <p:spPr>
          <a:xfrm>
            <a:off x="8459925" y="5381100"/>
            <a:ext cx="3074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RNNs, LSTMs, Transformers, Batch Transformers, XGBoost.. 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9cd982907_1_20"/>
          <p:cNvSpPr txBox="1"/>
          <p:nvPr>
            <p:ph type="title"/>
          </p:nvPr>
        </p:nvSpPr>
        <p:spPr>
          <a:xfrm>
            <a:off x="2933700" y="314386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Development Vertical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66" name="Google Shape;266;g379cd982907_1_20" title="dev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613" y="1992986"/>
            <a:ext cx="7472779" cy="420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bef7df60a_4_0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Education</a:t>
            </a:r>
            <a:r>
              <a:rPr lang="en-US">
                <a:latin typeface="Spectral"/>
                <a:ea typeface="Spectral"/>
                <a:cs typeface="Spectral"/>
                <a:sym typeface="Spectral"/>
              </a:rPr>
              <a:t> Vertical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3" name="Google Shape;273;g37bef7df60a_4_0"/>
          <p:cNvSpPr txBox="1"/>
          <p:nvPr/>
        </p:nvSpPr>
        <p:spPr>
          <a:xfrm>
            <a:off x="2822375" y="1877325"/>
            <a:ext cx="8837400" cy="4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Cohort members who are not part of research or development, or do not have sufficient experience/time for those verticals, can participate in education.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Work together to study fundamental topics in quantitative finance, machine learning, or whatever you find interesting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Present learned topics to the club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Same commitment, same </a:t>
            </a:r>
            <a:r>
              <a:rPr i="1"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learn by doing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experience, but different application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Highly recommended to underclassmen!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Topics we’re looking to cover: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Introduction to machine learning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ectral"/>
              <a:buChar char="-"/>
            </a:pP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Introduction to risk and derivatives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fb19b2aa9_0_72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UPCOMING EVENTS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fe1d088b1_1_43"/>
          <p:cNvSpPr txBox="1"/>
          <p:nvPr>
            <p:ph type="title"/>
          </p:nvPr>
        </p:nvSpPr>
        <p:spPr>
          <a:xfrm>
            <a:off x="838201" y="-400050"/>
            <a:ext cx="32478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Events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6" name="Google Shape;286;g2ffe1d088b1_1_43"/>
          <p:cNvSpPr txBox="1"/>
          <p:nvPr>
            <p:ph idx="1" type="body"/>
          </p:nvPr>
        </p:nvSpPr>
        <p:spPr>
          <a:xfrm>
            <a:off x="838200" y="1820374"/>
            <a:ext cx="32478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Social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Food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Networking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Poker Nights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Merch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7" name="Google Shape;287;g2ffe1d088b1_1_43"/>
          <p:cNvSpPr txBox="1"/>
          <p:nvPr>
            <p:ph idx="1" type="body"/>
          </p:nvPr>
        </p:nvSpPr>
        <p:spPr>
          <a:xfrm>
            <a:off x="4787900" y="1820375"/>
            <a:ext cx="29058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Career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Workshops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Project Groups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Guest Speakers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8" name="Google Shape;288;g2ffe1d088b1_1_43"/>
          <p:cNvSpPr txBox="1"/>
          <p:nvPr>
            <p:ph idx="1" type="body"/>
          </p:nvPr>
        </p:nvSpPr>
        <p:spPr>
          <a:xfrm>
            <a:off x="8712813" y="1760050"/>
            <a:ext cx="29058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Travel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Trading competitions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ectral"/>
              <a:buChar char="-"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Conferences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9" name="Google Shape;289;g2ffe1d088b1_1_43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g2ffe1d088b1_1_43"/>
          <p:cNvPicPr preferRelativeResize="0"/>
          <p:nvPr/>
        </p:nvPicPr>
        <p:blipFill rotWithShape="1">
          <a:blip r:embed="rId3">
            <a:alphaModFix/>
          </a:blip>
          <a:srcRect b="0" l="0" r="0" t="27864"/>
          <a:stretch/>
        </p:blipFill>
        <p:spPr>
          <a:xfrm>
            <a:off x="870175" y="5456100"/>
            <a:ext cx="3308126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ffe1d088b1_1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5301375"/>
            <a:ext cx="12888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ffe1d088b1_1_43"/>
          <p:cNvPicPr preferRelativeResize="0"/>
          <p:nvPr/>
        </p:nvPicPr>
        <p:blipFill rotWithShape="1">
          <a:blip r:embed="rId5">
            <a:alphaModFix/>
          </a:blip>
          <a:srcRect b="13097" l="0" r="0" t="-3610"/>
          <a:stretch/>
        </p:blipFill>
        <p:spPr>
          <a:xfrm>
            <a:off x="6757150" y="5243825"/>
            <a:ext cx="1396991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ffe1d088b1_1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61459" y="5167625"/>
            <a:ext cx="2408515" cy="14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fe1d088b1_0_6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Upcoming Events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0" name="Google Shape;300;g2ffe1d088b1_0_6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1" name="Google Shape;301;g2ffe1d088b1_0_6"/>
          <p:cNvGraphicFramePr/>
          <p:nvPr/>
        </p:nvGraphicFramePr>
        <p:xfrm>
          <a:off x="1596075" y="26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{6D738876-8833-4E4A-B8C8-1670C0EC0775}</a:tableStyleId>
              </a:tblPr>
              <a:tblGrid>
                <a:gridCol w="3429000"/>
                <a:gridCol w="3429000"/>
                <a:gridCol w="3429000"/>
              </a:tblGrid>
              <a:tr h="64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Sept 12: Poker Night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Sept 18: Quants x CMU MSCF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Sept 19: Resume Workshop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5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We will be having this from 5-7PM next Friday, September 12th, in the Student Activities Center in Tink.</a:t>
                      </a:r>
                      <a:endParaRPr sz="18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Don’t know how to play poker? That’s okay! We will have a separate area to introduce new players into the game.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September 18, 6-7PM, PBL203</a:t>
                      </a:r>
                      <a:endParaRPr sz="18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Carnegie Mellon’s MS in Computational Finance program is a target master’s program, often seen as a 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pipeline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directly into quant. Bob Simon, executive director, will be visiting Case to speak with CWRU Quants and the greater quant finance community.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Learn from our exec and advisors, who have seen success in top firms across industries. </a:t>
                      </a:r>
                      <a:endParaRPr sz="18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Prepare your resume to apply for research, internships, and fellowships!</a:t>
                      </a:r>
                      <a:endParaRPr sz="1800"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004c2da5d_0_1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g30004c2da5d_0_10"/>
          <p:cNvSpPr txBox="1"/>
          <p:nvPr/>
        </p:nvSpPr>
        <p:spPr>
          <a:xfrm>
            <a:off x="3836700" y="6417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Tell us about you!</a:t>
            </a:r>
            <a:endParaRPr b="0" i="0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9" name="Google Shape;309;g30004c2da5d_0_10"/>
          <p:cNvSpPr txBox="1"/>
          <p:nvPr/>
        </p:nvSpPr>
        <p:spPr>
          <a:xfrm>
            <a:off x="959150" y="1690525"/>
            <a:ext cx="1067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Year?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Major? (Math,  CSDS, Eng, Business, Finance, Premed realm)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other clubs are you interested in joining?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Baja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Weatherhead Fund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Collaborative Coding Club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etc.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1333500" y="2674025"/>
            <a:ext cx="32085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Meet the Team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Overview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Club Structure and Projects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Upcoming Events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 to Quant Firms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9cd982907_0_44"/>
          <p:cNvSpPr txBox="1"/>
          <p:nvPr>
            <p:ph type="ctrTitle"/>
          </p:nvPr>
        </p:nvSpPr>
        <p:spPr>
          <a:xfrm>
            <a:off x="6991350" y="863600"/>
            <a:ext cx="41796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 to Quantitative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Firms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c272a5eff_0_8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2" name="Google Shape;322;g37c272a5eff_0_8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3" name="Google Shape;323;g37c272a5eff_0_8"/>
          <p:cNvSpPr txBox="1"/>
          <p:nvPr/>
        </p:nvSpPr>
        <p:spPr>
          <a:xfrm>
            <a:off x="3397950" y="2843100"/>
            <a:ext cx="53961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does anyone know what a market is?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24" name="Google Shape;324;g37c272a5eff_0_8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do these firms exist?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c272a5eff_0_15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1" name="Google Shape;331;g37c272a5eff_0_15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2" name="Google Shape;332;g37c272a5eff_0_15"/>
          <p:cNvSpPr txBox="1"/>
          <p:nvPr/>
        </p:nvSpPr>
        <p:spPr>
          <a:xfrm>
            <a:off x="3397950" y="2843100"/>
            <a:ext cx="53961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market -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system, place, or arrangement where buyers and sellers interact to exchange goods, services, or assets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3" name="Google Shape;333;g37c272a5eff_0_15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do these firms exist?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4" name="Google Shape;334;g37c272a5eff_0_15"/>
          <p:cNvSpPr txBox="1"/>
          <p:nvPr/>
        </p:nvSpPr>
        <p:spPr>
          <a:xfrm>
            <a:off x="275100" y="4460100"/>
            <a:ext cx="116418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are prices in the market determined?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Is there such thing as a “true” value of something?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a77f34799_0_26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1" name="Google Shape;341;g37a77f34799_0_26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do these firms exist?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2" name="Google Shape;342;g37a77f34799_0_26"/>
          <p:cNvSpPr txBox="1"/>
          <p:nvPr/>
        </p:nvSpPr>
        <p:spPr>
          <a:xfrm>
            <a:off x="275100" y="1524250"/>
            <a:ext cx="11641800" cy="49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efficient market hypothesis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- hypothesis that share prices reflect all information known and consistent alpha generation is impossible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Or basically…that shares are always at fair value, and there is no real value to be gained from trading in the market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existence of an efficient market…implies the existence of an</a:t>
            </a: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inefficient market –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where asset prices do not accurately reflect their true value.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Inefficient markets can exist due to information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asymmetry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, low liquidity, high transaction costs or delays, human emotions, amongst other reasons you can argue.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 therefore… </a:t>
            </a:r>
            <a:r>
              <a:rPr i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these firms take advantage of the market!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In addition to market inefficiencies, there are also fees that you have to pay to market makers for liquidity, amongst other methods to capture $ in the market.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79cd982907_0_54"/>
          <p:cNvSpPr txBox="1"/>
          <p:nvPr>
            <p:ph type="title"/>
          </p:nvPr>
        </p:nvSpPr>
        <p:spPr>
          <a:xfrm>
            <a:off x="2933700" y="568961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What types of firms are there?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9" name="Google Shape;349;g379cd982907_0_54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0" name="Google Shape;350;g379cd982907_0_54"/>
          <p:cNvSpPr txBox="1"/>
          <p:nvPr/>
        </p:nvSpPr>
        <p:spPr>
          <a:xfrm>
            <a:off x="695375" y="2146125"/>
            <a:ext cx="3812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Proprietary Trading (Prop Shops)</a:t>
            </a:r>
            <a:endParaRPr b="1"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Trade with their own capital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Profits and losses stay within the firm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Traders typically get a higher cut of their profits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Strategies generally focus on HFT, market making, arbitrage, short horizon strategies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Examples: Jane Street, Citadel Securities, Jump, HRT, Optiver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1" name="Google Shape;351;g379cd982907_0_54"/>
          <p:cNvSpPr txBox="1"/>
          <p:nvPr/>
        </p:nvSpPr>
        <p:spPr>
          <a:xfrm>
            <a:off x="4684425" y="2146125"/>
            <a:ext cx="38127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Hedge Funds</a:t>
            </a:r>
            <a:endParaRPr b="1"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Manage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outside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capital (institutions, pensions, family offices, UHNWIs)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Charge fees (2/20 model)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More risk controlled because trading other people’s money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Strategies are wider range – long/short equity, global macro, events, quant trading, discretionary vs. systematic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Examples: Citadel (quant pods),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Millennium, Point72, DE Shaw, Two Sig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2" name="Google Shape;352;g379cd982907_0_54"/>
          <p:cNvSpPr txBox="1"/>
          <p:nvPr/>
        </p:nvSpPr>
        <p:spPr>
          <a:xfrm>
            <a:off x="8783150" y="2146125"/>
            <a:ext cx="2827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Banks</a:t>
            </a:r>
            <a:endParaRPr b="1"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Trade for clients and manage their own balance sheet 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Restricted from pure prop trading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Price derivatives and structured products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Risk management and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regulatory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capital models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tral"/>
              <a:buChar char="●"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Examples: Goldman Sachs, JP Morgan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9cd982907_0_76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9" name="Google Shape;359;g379cd982907_0_76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these firms make money?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0" name="Google Shape;360;g379cd982907_0_76"/>
          <p:cNvSpPr txBox="1"/>
          <p:nvPr/>
        </p:nvSpPr>
        <p:spPr>
          <a:xfrm>
            <a:off x="401675" y="1654525"/>
            <a:ext cx="11641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Market makers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profit by buying low and selling high through the bid-ask spread. They provide continuous liquidity and aim to maintain a balanced inventory to avoid excessive directional exposure.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the bid ask spread?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61" name="Google Shape;361;g379cd982907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348" y="3691825"/>
            <a:ext cx="3921274" cy="291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79cd982907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625" y="3578675"/>
            <a:ext cx="4678438" cy="29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a77f34799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9" name="Google Shape;369;g37a77f34799_0_0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these firms make money?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0" name="Google Shape;370;g37a77f34799_0_0"/>
          <p:cNvSpPr txBox="1"/>
          <p:nvPr/>
        </p:nvSpPr>
        <p:spPr>
          <a:xfrm>
            <a:off x="401675" y="1654525"/>
            <a:ext cx="11641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Arbitrage strategies 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seek to exploit pricing inefficiencies between related markets or instruments.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71" name="Google Shape;371;g37a77f347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338" y="2606125"/>
            <a:ext cx="4393330" cy="32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a77f34799_0_7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>
                <a:latin typeface="Spectral"/>
                <a:ea typeface="Spectral"/>
                <a:cs typeface="Spectral"/>
                <a:sym typeface="Spectral"/>
              </a:rPr>
              <a:t>‹#›</a:t>
            </a:fld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8" name="Google Shape;378;g37a77f34799_0_7"/>
          <p:cNvSpPr txBox="1"/>
          <p:nvPr/>
        </p:nvSpPr>
        <p:spPr>
          <a:xfrm>
            <a:off x="2835575" y="605775"/>
            <a:ext cx="67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these firms make money?</a:t>
            </a:r>
            <a:endParaRPr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9" name="Google Shape;379;g37a77f34799_0_7"/>
          <p:cNvSpPr txBox="1"/>
          <p:nvPr/>
        </p:nvSpPr>
        <p:spPr>
          <a:xfrm>
            <a:off x="401675" y="2165550"/>
            <a:ext cx="5559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High Frequency Trading</a:t>
            </a: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(HFT) leverages speed, algorithmic execution, and colocation near exchanges to capture tiny pricing inefficiencies across very short time horizons. This might include latency arbitrage, market making, or other anticipations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80" name="Google Shape;380;g37a77f3479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25" y="3945276"/>
            <a:ext cx="6540650" cy="258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bd53c8d4d_0_3"/>
          <p:cNvSpPr txBox="1"/>
          <p:nvPr>
            <p:ph type="title"/>
          </p:nvPr>
        </p:nvSpPr>
        <p:spPr>
          <a:xfrm>
            <a:off x="838200" y="3535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Spectral"/>
                <a:ea typeface="Spectral"/>
                <a:cs typeface="Spectral"/>
                <a:sym typeface="Spectral"/>
              </a:rPr>
              <a:t>So what about that brainteaser?</a:t>
            </a:r>
            <a:endParaRPr sz="24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7" name="Google Shape;387;g37bd53c8d4d_0_3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g37bd53c8d4d_0_3"/>
          <p:cNvSpPr txBox="1"/>
          <p:nvPr/>
        </p:nvSpPr>
        <p:spPr>
          <a:xfrm>
            <a:off x="1234050" y="1595725"/>
            <a:ext cx="972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Given a fair coin, what’s the expected number of flips until we get 2 consecutive heads?</a:t>
            </a:r>
            <a:endParaRPr sz="19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89" name="Google Shape;389;g37bd53c8d4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3860625"/>
            <a:ext cx="70104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7bd53c8d4d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75" y="4937250"/>
            <a:ext cx="52959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7bd53c8d4d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375" y="5013188"/>
            <a:ext cx="5761225" cy="15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7bd53c8d4d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5638" y="2377525"/>
            <a:ext cx="5780720" cy="1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980c813b1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g28980c813b1_0_0"/>
          <p:cNvSpPr txBox="1"/>
          <p:nvPr/>
        </p:nvSpPr>
        <p:spPr>
          <a:xfrm>
            <a:off x="3836700" y="12625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Social Links</a:t>
            </a:r>
            <a:endParaRPr b="0" i="0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0" name="Google Shape;400;g28980c813b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387" y="3737875"/>
            <a:ext cx="837650" cy="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8980c813b1_0_0"/>
          <p:cNvSpPr txBox="1"/>
          <p:nvPr/>
        </p:nvSpPr>
        <p:spPr>
          <a:xfrm>
            <a:off x="5411600" y="26489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2" name="Google Shape;402;g28980c813b1_0_0"/>
          <p:cNvSpPr txBox="1"/>
          <p:nvPr/>
        </p:nvSpPr>
        <p:spPr>
          <a:xfrm>
            <a:off x="5411600" y="38488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3" name="Google Shape;403;g28980c813b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385" y="5064780"/>
            <a:ext cx="837652" cy="837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8980c813b1_0_0"/>
          <p:cNvSpPr txBox="1"/>
          <p:nvPr/>
        </p:nvSpPr>
        <p:spPr>
          <a:xfrm>
            <a:off x="5411600" y="5087100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5" name="Google Shape;405;g28980c813b1_0_0" title="Screenshot 2025-09-04 at 9.45.4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375" y="2537975"/>
            <a:ext cx="837650" cy="8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GET TO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KNOW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3"/>
          <p:cNvSpPr txBox="1"/>
          <p:nvPr>
            <p:ph type="ctrTitle"/>
          </p:nvPr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2" name="Google Shape;412;p13"/>
          <p:cNvSpPr txBox="1"/>
          <p:nvPr>
            <p:ph idx="1" type="subTitle"/>
          </p:nvPr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MEET THE TEAM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8" name="Google Shape;128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7" r="2297" t="0"/>
          <a:stretch/>
        </p:blipFill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4"/>
          <p:cNvCxnSpPr/>
          <p:nvPr/>
        </p:nvCxnSpPr>
        <p:spPr>
          <a:xfrm rot="10800000">
            <a:off x="0" y="254643"/>
            <a:ext cx="6096000" cy="85576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5"/>
          <p:cNvGrpSpPr/>
          <p:nvPr/>
        </p:nvGrpSpPr>
        <p:grpSpPr>
          <a:xfrm>
            <a:off x="1698564" y="2905049"/>
            <a:ext cx="4343400" cy="1737300"/>
            <a:chOff x="188976" y="2752150"/>
            <a:chExt cx="4343400" cy="1737300"/>
          </a:xfrm>
        </p:grpSpPr>
        <p:sp>
          <p:nvSpPr>
            <p:cNvPr id="136" name="Google Shape;136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Ray Ikome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of Development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Computer Science and Math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Google (x2)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Microsoft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Weatherhead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38" name="Google Shape;138;p5"/>
          <p:cNvGrpSpPr/>
          <p:nvPr/>
        </p:nvGrpSpPr>
        <p:grpSpPr>
          <a:xfrm>
            <a:off x="6610049" y="2905049"/>
            <a:ext cx="4393384" cy="1737300"/>
            <a:chOff x="4643260" y="2752150"/>
            <a:chExt cx="4393384" cy="1737300"/>
          </a:xfrm>
        </p:grpSpPr>
        <p:sp>
          <p:nvSpPr>
            <p:cNvPr id="139" name="Google Shape;139;p5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Sid Jindal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of Education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Math &amp; Econ Junior/M.S.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Math Dept. Research Scholar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Econ Dept. Research Asst. (x2)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Teaching Assistant (x5)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1695752" y="4744424"/>
            <a:ext cx="4343400" cy="1737300"/>
            <a:chOff x="188976" y="2752150"/>
            <a:chExt cx="4343400" cy="1737300"/>
          </a:xfrm>
        </p:grpSpPr>
        <p:sp>
          <p:nvSpPr>
            <p:cNvPr id="142" name="Google Shape;142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Monish Sinha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Secretary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Data Science &amp; Fintech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Data Sci. @ PNC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Data Sci. @ Sherwin-William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AIB Board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rtl="0" algn="l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144" name="Google Shape;144;p5"/>
          <p:cNvSpPr txBox="1"/>
          <p:nvPr/>
        </p:nvSpPr>
        <p:spPr>
          <a:xfrm>
            <a:off x="1632090" y="453522"/>
            <a:ext cx="8778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Executive Team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6607236" y="1065674"/>
            <a:ext cx="4393384" cy="1737300"/>
            <a:chOff x="4643260" y="2752150"/>
            <a:chExt cx="4393384" cy="1737300"/>
          </a:xfrm>
        </p:grpSpPr>
        <p:sp>
          <p:nvSpPr>
            <p:cNvPr id="146" name="Google Shape;146;p5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Karel Stryczek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Vice President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Applied Mathematics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Applied Physics Research Intern @ CTU Prague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Math SI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48" name="Google Shape;148;p5" title="Corperate Headshot Crop Smaller.jpg"/>
          <p:cNvPicPr preferRelativeResize="0"/>
          <p:nvPr/>
        </p:nvPicPr>
        <p:blipFill rotWithShape="1">
          <a:blip r:embed="rId3">
            <a:alphaModFix/>
          </a:blip>
          <a:srcRect b="18607" l="0" r="0" t="9408"/>
          <a:stretch/>
        </p:blipFill>
        <p:spPr>
          <a:xfrm>
            <a:off x="1849338" y="4991049"/>
            <a:ext cx="1256700" cy="12611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9" name="Google Shape;149;p5"/>
          <p:cNvGrpSpPr/>
          <p:nvPr/>
        </p:nvGrpSpPr>
        <p:grpSpPr>
          <a:xfrm>
            <a:off x="1695752" y="1065674"/>
            <a:ext cx="4343400" cy="1737300"/>
            <a:chOff x="188976" y="2752150"/>
            <a:chExt cx="4343400" cy="1737300"/>
          </a:xfrm>
        </p:grpSpPr>
        <p:sp>
          <p:nvSpPr>
            <p:cNvPr id="150" name="Google Shape;150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Ethan Fang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President and Head of Research</a:t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Computer Science Senior/M.S.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Quant Analytics @ Key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ML Research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179" r="179" t="0"/>
          <a:stretch/>
        </p:blipFill>
        <p:spPr>
          <a:xfrm>
            <a:off x="1849337" y="1279324"/>
            <a:ext cx="1256700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5" title="headshot.JPG"/>
          <p:cNvPicPr preferRelativeResize="0"/>
          <p:nvPr/>
        </p:nvPicPr>
        <p:blipFill rotWithShape="1">
          <a:blip r:embed="rId5">
            <a:alphaModFix/>
          </a:blip>
          <a:srcRect b="15088" l="0" r="0" t="0"/>
          <a:stretch/>
        </p:blipFill>
        <p:spPr>
          <a:xfrm>
            <a:off x="1849350" y="1281562"/>
            <a:ext cx="1256701" cy="12566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5" title="IMG_4312BW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050" y="1273076"/>
            <a:ext cx="1283251" cy="128327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5" title="jindalheadshot24.jpg"/>
          <p:cNvPicPr preferRelativeResize="0"/>
          <p:nvPr/>
        </p:nvPicPr>
        <p:blipFill rotWithShape="1">
          <a:blip r:embed="rId7">
            <a:alphaModFix/>
          </a:blip>
          <a:srcRect b="36639" l="17295" r="25979" t="20810"/>
          <a:stretch/>
        </p:blipFill>
        <p:spPr>
          <a:xfrm>
            <a:off x="6789050" y="3125263"/>
            <a:ext cx="1283251" cy="12832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6" name="Google Shape;156;p5"/>
          <p:cNvGrpSpPr/>
          <p:nvPr/>
        </p:nvGrpSpPr>
        <p:grpSpPr>
          <a:xfrm>
            <a:off x="6607227" y="4730819"/>
            <a:ext cx="4343400" cy="1737300"/>
            <a:chOff x="188976" y="2752150"/>
            <a:chExt cx="4343400" cy="1737300"/>
          </a:xfrm>
        </p:grpSpPr>
        <p:sp>
          <p:nvSpPr>
            <p:cNvPr id="157" name="Google Shape;157;p5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1673705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August Matkov</a:t>
              </a:r>
              <a:endParaRPr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Treasurer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Computer Science and Finance Senior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Wealth Management @ WEG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Vesta (x2)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59" name="Google Shape;159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9050" y="4957850"/>
            <a:ext cx="1283250" cy="1283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9351" y="3143775"/>
            <a:ext cx="1256700" cy="125986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83c77c94e_1_0"/>
          <p:cNvSpPr txBox="1"/>
          <p:nvPr/>
        </p:nvSpPr>
        <p:spPr>
          <a:xfrm>
            <a:off x="1632090" y="453522"/>
            <a:ext cx="8778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Advisory Board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67" name="Google Shape;167;g3883c77c94e_1_0"/>
          <p:cNvGrpSpPr/>
          <p:nvPr/>
        </p:nvGrpSpPr>
        <p:grpSpPr>
          <a:xfrm>
            <a:off x="1632100" y="3855218"/>
            <a:ext cx="4393384" cy="1737300"/>
            <a:chOff x="4643260" y="2752150"/>
            <a:chExt cx="4393384" cy="1737300"/>
          </a:xfrm>
        </p:grpSpPr>
        <p:sp>
          <p:nvSpPr>
            <p:cNvPr id="168" name="Google Shape;168;g3883c77c94e_1_0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3883c77c94e_1_0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Tom Lin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Former Co-Head of Trading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and Treasurer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Economics and Math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IB @ Morgan Stanley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IB @ Roosevelt &amp; Cross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SWE @ Trillium Trading</a:t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70" name="Google Shape;170;g3883c77c94e_1_0"/>
          <p:cNvGrpSpPr/>
          <p:nvPr/>
        </p:nvGrpSpPr>
        <p:grpSpPr>
          <a:xfrm>
            <a:off x="6821977" y="1796857"/>
            <a:ext cx="4343400" cy="1737300"/>
            <a:chOff x="188976" y="2752150"/>
            <a:chExt cx="4343400" cy="1737300"/>
          </a:xfrm>
        </p:grpSpPr>
        <p:sp>
          <p:nvSpPr>
            <p:cNvPr id="171" name="Google Shape;171;g3883c77c94e_1_0"/>
            <p:cNvSpPr txBox="1"/>
            <p:nvPr/>
          </p:nvSpPr>
          <p:spPr>
            <a:xfrm>
              <a:off x="188976" y="2752150"/>
              <a:ext cx="4343400" cy="1737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3883c77c94e_1_0"/>
            <p:cNvSpPr txBox="1"/>
            <p:nvPr/>
          </p:nvSpPr>
          <p:spPr>
            <a:xfrm>
              <a:off x="1673699" y="2897507"/>
              <a:ext cx="2834700" cy="1532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Christo Ekimov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Former President and Co-Head of Trading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Quantitative Econ and Statistics Senior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Financial Modeling @ CAT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Northwestern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73" name="Google Shape;173;g3883c77c94e_1_0"/>
          <p:cNvPicPr preferRelativeResize="0"/>
          <p:nvPr/>
        </p:nvPicPr>
        <p:blipFill rotWithShape="1">
          <a:blip r:embed="rId3">
            <a:alphaModFix/>
          </a:blip>
          <a:srcRect b="0" l="179" r="179" t="0"/>
          <a:stretch/>
        </p:blipFill>
        <p:spPr>
          <a:xfrm>
            <a:off x="6975562" y="2010507"/>
            <a:ext cx="1256700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4" name="Google Shape;174;g3883c77c94e_1_0"/>
          <p:cNvGrpSpPr/>
          <p:nvPr/>
        </p:nvGrpSpPr>
        <p:grpSpPr>
          <a:xfrm>
            <a:off x="1632111" y="1809068"/>
            <a:ext cx="4393384" cy="1737300"/>
            <a:chOff x="4643260" y="2752150"/>
            <a:chExt cx="4393384" cy="1737300"/>
          </a:xfrm>
        </p:grpSpPr>
        <p:sp>
          <p:nvSpPr>
            <p:cNvPr id="175" name="Google Shape;175;g3883c77c94e_1_0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3883c77c94e_1_0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Joon Woo Bae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Faculty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Advisor</a:t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Ass</a:t>
              </a: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ociate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 Professor of Banking and Finance </a:t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Analyst @ UTAM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77" name="Google Shape;177;g3883c77c94e_1_0"/>
          <p:cNvPicPr preferRelativeResize="0"/>
          <p:nvPr/>
        </p:nvPicPr>
        <p:blipFill rotWithShape="1">
          <a:blip r:embed="rId4">
            <a:alphaModFix/>
          </a:blip>
          <a:srcRect b="0" l="8955" r="8963" t="0"/>
          <a:stretch/>
        </p:blipFill>
        <p:spPr>
          <a:xfrm>
            <a:off x="1827212" y="2055693"/>
            <a:ext cx="1256698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g3883c77c94e_1_0"/>
          <p:cNvPicPr preferRelativeResize="0"/>
          <p:nvPr/>
        </p:nvPicPr>
        <p:blipFill rotWithShape="1">
          <a:blip r:embed="rId5">
            <a:alphaModFix/>
          </a:blip>
          <a:srcRect b="0" l="179" r="179" t="0"/>
          <a:stretch/>
        </p:blipFill>
        <p:spPr>
          <a:xfrm>
            <a:off x="1829176" y="4068868"/>
            <a:ext cx="1256700" cy="1261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9" name="Google Shape;179;g3883c77c94e_1_0"/>
          <p:cNvGrpSpPr/>
          <p:nvPr/>
        </p:nvGrpSpPr>
        <p:grpSpPr>
          <a:xfrm>
            <a:off x="6826256" y="3871039"/>
            <a:ext cx="4393384" cy="1737300"/>
            <a:chOff x="4643260" y="2752150"/>
            <a:chExt cx="4393384" cy="1737300"/>
          </a:xfrm>
        </p:grpSpPr>
        <p:sp>
          <p:nvSpPr>
            <p:cNvPr id="180" name="Google Shape;180;g3883c77c94e_1_0"/>
            <p:cNvSpPr txBox="1"/>
            <p:nvPr/>
          </p:nvSpPr>
          <p:spPr>
            <a:xfrm>
              <a:off x="4643260" y="2752150"/>
              <a:ext cx="4343400" cy="1737300"/>
            </a:xfrm>
            <a:prstGeom prst="rect">
              <a:avLst/>
            </a:prstGeom>
            <a:noFill/>
            <a:ln cap="flat" cmpd="sng" w="12700">
              <a:solidFill>
                <a:srgbClr val="082E4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3883c77c94e_1_0"/>
            <p:cNvSpPr txBox="1"/>
            <p:nvPr/>
          </p:nvSpPr>
          <p:spPr>
            <a:xfrm>
              <a:off x="6201944" y="2897499"/>
              <a:ext cx="2834700" cy="14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Tori Sydeski</a:t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Head of Public Relations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Mechanical Engineering Junior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Engineering Lead @ Surreality Lab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Research @ UPitt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3048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pectral"/>
                <a:buChar char="●"/>
              </a:pPr>
              <a:r>
                <a:rPr lang="en-US" sz="1200">
                  <a:solidFill>
                    <a:schemeClr val="dk1"/>
                  </a:solidFill>
                  <a:latin typeface="Spectral"/>
                  <a:ea typeface="Spectral"/>
                  <a:cs typeface="Spectral"/>
                  <a:sym typeface="Spectral"/>
                </a:rPr>
                <a:t>Teaching Assistant </a:t>
              </a:r>
              <a:endParaRPr sz="1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2095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Noto Sans Symbol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  <a:p>
              <a:pPr indent="-1968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Noto Sans Symbols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pic>
        <p:nvPicPr>
          <p:cNvPr id="182" name="Google Shape;182;g3883c77c94e_1_0"/>
          <p:cNvPicPr preferRelativeResize="0"/>
          <p:nvPr/>
        </p:nvPicPr>
        <p:blipFill rotWithShape="1">
          <a:blip r:embed="rId6">
            <a:alphaModFix/>
          </a:blip>
          <a:srcRect b="15361" l="22988" r="19753" t="7173"/>
          <a:stretch/>
        </p:blipFill>
        <p:spPr>
          <a:xfrm>
            <a:off x="6910350" y="4035962"/>
            <a:ext cx="1387085" cy="14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OVERVIEW OF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"/>
          <p:cNvSpPr txBox="1"/>
          <p:nvPr>
            <p:ph type="title"/>
          </p:nvPr>
        </p:nvSpPr>
        <p:spPr>
          <a:xfrm>
            <a:off x="3162300" y="-193039"/>
            <a:ext cx="84201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What is Quant Finance?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7"/>
          <p:cNvSpPr txBox="1"/>
          <p:nvPr>
            <p:ph idx="1" type="body"/>
          </p:nvPr>
        </p:nvSpPr>
        <p:spPr>
          <a:xfrm>
            <a:off x="2193300" y="2568475"/>
            <a:ext cx="26226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Math/Stats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6" name="Google Shape;196;p7"/>
          <p:cNvSpPr txBox="1"/>
          <p:nvPr>
            <p:ph idx="2" type="body"/>
          </p:nvPr>
        </p:nvSpPr>
        <p:spPr>
          <a:xfrm>
            <a:off x="2193300" y="3032875"/>
            <a:ext cx="2622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QF is concerned with the application of mathematical methods, data analysis, and computation to trading and investing in financial markets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7" name="Google Shape;197;p7"/>
          <p:cNvSpPr txBox="1"/>
          <p:nvPr>
            <p:ph idx="2" type="body"/>
          </p:nvPr>
        </p:nvSpPr>
        <p:spPr>
          <a:xfrm>
            <a:off x="8789100" y="3032875"/>
            <a:ext cx="2905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Sales and Trading, Financial Strategies &amp; Research, Portfolio Management, Risk Management, Data Science roles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8" name="Google Shape;198;p7"/>
          <p:cNvSpPr txBox="1"/>
          <p:nvPr>
            <p:ph idx="1" type="body"/>
          </p:nvPr>
        </p:nvSpPr>
        <p:spPr>
          <a:xfrm>
            <a:off x="5349525" y="2568475"/>
            <a:ext cx="2905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Computing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9" name="Google Shape;199;p7"/>
          <p:cNvSpPr txBox="1"/>
          <p:nvPr>
            <p:ph idx="1" type="body"/>
          </p:nvPr>
        </p:nvSpPr>
        <p:spPr>
          <a:xfrm>
            <a:off x="8788952" y="2568475"/>
            <a:ext cx="2905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Divisions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0" name="Google Shape;200;p7"/>
          <p:cNvSpPr txBox="1"/>
          <p:nvPr>
            <p:ph idx="2" type="body"/>
          </p:nvPr>
        </p:nvSpPr>
        <p:spPr>
          <a:xfrm>
            <a:off x="5349525" y="3032875"/>
            <a:ext cx="2905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Places a heavy emphasis on tech, from nanosecond optimized trading infrastructure to petabyte-scale big data pipelines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1264920" y="-355599"/>
            <a:ext cx="99534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Roles within Quant Finance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7" name="Google Shape;207;p8"/>
          <p:cNvSpPr txBox="1"/>
          <p:nvPr>
            <p:ph idx="1" type="body"/>
          </p:nvPr>
        </p:nvSpPr>
        <p:spPr>
          <a:xfrm>
            <a:off x="1341120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Research (QR)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8" name="Google Shape;208;p8"/>
          <p:cNvSpPr txBox="1"/>
          <p:nvPr>
            <p:ph idx="2" type="body"/>
          </p:nvPr>
        </p:nvSpPr>
        <p:spPr>
          <a:xfrm>
            <a:off x="134112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Work on designing new pricing models and strategies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Most mathematically rigorous work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9" name="Google Shape;209;p8"/>
          <p:cNvSpPr txBox="1"/>
          <p:nvPr>
            <p:ph idx="1" type="body"/>
          </p:nvPr>
        </p:nvSpPr>
        <p:spPr>
          <a:xfrm>
            <a:off x="4663045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Trading (QT)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7984970" y="2046477"/>
            <a:ext cx="2722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Quant Dev (QD)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1" name="Google Shape;211;p8"/>
          <p:cNvSpPr txBox="1"/>
          <p:nvPr>
            <p:ph idx="2" type="body"/>
          </p:nvPr>
        </p:nvSpPr>
        <p:spPr>
          <a:xfrm>
            <a:off x="469392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Execute new trades using programs and monitoring existing trades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Mental math and market making skills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8"/>
          <p:cNvSpPr txBox="1"/>
          <p:nvPr>
            <p:ph idx="2" type="body"/>
          </p:nvPr>
        </p:nvSpPr>
        <p:spPr>
          <a:xfrm>
            <a:off x="7984976" y="2553825"/>
            <a:ext cx="31242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Developing, implementing, and maintaining programs used for new strategies 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HPC and system-level programming knowledge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4597725" y="1534925"/>
            <a:ext cx="3657600" cy="36576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3647534" y="3094350"/>
            <a:ext cx="3657600" cy="36576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5580413" y="3032875"/>
            <a:ext cx="3657600" cy="3657600"/>
          </a:xfrm>
          <a:prstGeom prst="ellipse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2024-09-03T21:39:53Z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